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74" r:id="rId5"/>
    <p:sldId id="261" r:id="rId6"/>
    <p:sldId id="259" r:id="rId7"/>
    <p:sldId id="265" r:id="rId8"/>
    <p:sldId id="266" r:id="rId9"/>
    <p:sldId id="267" r:id="rId10"/>
    <p:sldId id="260" r:id="rId11"/>
    <p:sldId id="262" r:id="rId12"/>
    <p:sldId id="263" r:id="rId13"/>
    <p:sldId id="264" r:id="rId14"/>
    <p:sldId id="269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HBV and HDV endemicity</a:t>
            </a:r>
          </a:p>
        </c:rich>
      </c:tx>
      <c:layout>
        <c:manualLayout>
          <c:xMode val="edge"/>
          <c:yMode val="edge"/>
          <c:x val="0.25427857976086321"/>
          <c:y val="3.23291697281410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53881112083212"/>
          <c:y val="0.13515328585396333"/>
          <c:w val="0.436903130164285"/>
          <c:h val="0.83207414649950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HBV and HDV endemicity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explosion val="15"/>
          </c:dPt>
          <c:dLbls>
            <c:dLbl>
              <c:idx val="1"/>
              <c:layout>
                <c:manualLayout>
                  <c:x val="-2.7531957810829202E-2"/>
                  <c:y val="6.75556995493123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2118085933702731E-2"/>
                  <c:y val="7.77008568271361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Uninfected</c:v>
                </c:pt>
                <c:pt idx="1">
                  <c:v>HBV mono-infected</c:v>
                </c:pt>
                <c:pt idx="2">
                  <c:v>HBV and HDV infected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0.93500000000000005</c:v>
                </c:pt>
                <c:pt idx="1">
                  <c:v>5.8500000000000003E-2</c:v>
                </c:pt>
                <c:pt idx="2">
                  <c:v>6.4999999999999997E-3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70812676193253"/>
          <c:y val="0.47945223232107009"/>
          <c:w val="0.31972866238942355"/>
          <c:h val="0.228439949782177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E1D3177-AA85-41EC-B0B2-3EE3F5E6CC0D}" type="datetimeFigureOut">
              <a:rPr lang="en-US"/>
              <a:pPr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5BB6AB1-0BF7-449B-9718-7F65D860A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01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6AB1-0BF7-449B-9718-7F65D860A1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881136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421136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Arial" pitchFamily="34" charset="0"/>
              </a:defRPr>
            </a:lvl1pPr>
            <a:lvl2pPr>
              <a:defRPr sz="1400">
                <a:latin typeface="+mn-lt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Arial" pitchFamily="34" charset="0"/>
              </a:defRPr>
            </a:lvl1pPr>
            <a:lvl2pPr>
              <a:defRPr sz="1400">
                <a:latin typeface="+mn-lt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3608" y="4221088"/>
            <a:ext cx="7128792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to optimize budget allocation </a:t>
            </a:r>
            <a:r>
              <a:rPr lang="en-AU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among interventions </a:t>
            </a:r>
            <a:r>
              <a:rPr lang="en-A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modulating the hepatitis B </a:t>
            </a:r>
            <a:r>
              <a:rPr lang="en-AU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hepatitis </a:t>
            </a:r>
            <a:r>
              <a:rPr lang="en-A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epidemics in China?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9792" y="2204864"/>
            <a:ext cx="5689600" cy="431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Ashish Goyal and John M. Murray</a:t>
            </a:r>
            <a:endParaRPr lang="en-AU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A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Year-wise optimal allocation of resources over the next 10 years among the four interventions.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68952" cy="4802676"/>
          </a:xfrm>
        </p:spPr>
      </p:pic>
    </p:spTree>
    <p:extLst>
      <p:ext uri="{BB962C8B-B14F-4D97-AF65-F5344CB8AC3E}">
        <p14:creationId xmlns:p14="http://schemas.microsoft.com/office/powerpoint/2010/main" val="37832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A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 allocation of resources among the four interventions over the next 10 years with an upper </a:t>
            </a:r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 (2%) </a:t>
            </a:r>
            <a:r>
              <a:rPr lang="en-A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testing.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12968" cy="4824536"/>
          </a:xfrm>
        </p:spPr>
      </p:pic>
    </p:spTree>
    <p:extLst>
      <p:ext uri="{BB962C8B-B14F-4D97-AF65-F5344CB8AC3E}">
        <p14:creationId xmlns:p14="http://schemas.microsoft.com/office/powerpoint/2010/main" val="14768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A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 allocation of resources over the next 10 years among five interventions including second line treatment for HBV mono-infected individuals who fail first line treatment.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8705"/>
            <a:ext cx="8784976" cy="4644591"/>
          </a:xfrm>
        </p:spPr>
      </p:pic>
    </p:spTree>
    <p:extLst>
      <p:ext uri="{BB962C8B-B14F-4D97-AF65-F5344CB8AC3E}">
        <p14:creationId xmlns:p14="http://schemas.microsoft.com/office/powerpoint/2010/main" val="3284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associated with different scenarios applied to control endemic HBV and HDV in China.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88309"/>
              </p:ext>
            </p:extLst>
          </p:nvPr>
        </p:nvGraphicFramePr>
        <p:xfrm>
          <a:off x="395536" y="1628800"/>
          <a:ext cx="8352930" cy="4337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067"/>
                <a:gridCol w="1670932"/>
                <a:gridCol w="1670067"/>
                <a:gridCol w="1670932"/>
                <a:gridCol w="1670932"/>
              </a:tblGrid>
              <a:tr h="5784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intervention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Four Interventions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Four Interventions with an upper limit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Five interventions with an upper limit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79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(%) HBV prevalence in 2025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2.62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3.63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79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(%) HDV prevalence in 2025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0.81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0.49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0.61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0.61 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79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(%) Recovered Population by 2025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18.8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51.6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23.2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23.2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5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Death toll till 2025 (millions)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1.91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1.44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1.66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1.66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79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of interventions (billions)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Applicable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$61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$43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5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cost (billions)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$674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$375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$485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160021"/>
            <a:ext cx="864096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 1: The total cost represents the sum of the cost of all interventions over the next 10 years plus the cost of residual infections at 2025. 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52320" y="5589240"/>
            <a:ext cx="936104" cy="30044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$485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52320" y="5157192"/>
            <a:ext cx="936104" cy="30044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$44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52320" y="2708920"/>
            <a:ext cx="936104" cy="30044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3.62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just"/>
                <a:r>
                  <a:rPr lang="en-AU" sz="1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Sensitivity analysis of the parameters representing the efficacy of awareness programs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1" i="1" dirty="0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AU" sz="1800" b="1" i="1" dirty="0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𝒆</m:t>
                        </m:r>
                      </m:e>
                      <m:sub>
                        <m:r>
                          <a:rPr lang="en-AU" sz="1800" b="1" i="1" dirty="0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AU" sz="18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the upper limit </a:t>
                </a:r>
                <a:r>
                  <a:rPr lang="en-AU" sz="1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of </a:t>
                </a:r>
                <a:r>
                  <a:rPr lang="en-AU" sz="18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1" i="1" dirty="0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AU" sz="1800" b="1" i="1" dirty="0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𝝆</m:t>
                        </m:r>
                      </m:e>
                      <m:sub>
                        <m:r>
                          <a:rPr lang="en-AU" sz="1800" b="1" i="1" dirty="0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AU" sz="18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on </a:t>
                </a:r>
                <a:r>
                  <a:rPr lang="en-AU" sz="1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outcomes </a:t>
                </a:r>
                <a:r>
                  <a:rPr lang="en-AU" sz="18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 year 2025</a:t>
                </a:r>
                <a:endParaRPr lang="en-US" sz="1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593" t="-3846" r="-59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3773662"/>
                  </p:ext>
                </p:extLst>
              </p:nvPr>
            </p:nvGraphicFramePr>
            <p:xfrm>
              <a:off x="467544" y="1700808"/>
              <a:ext cx="8280922" cy="42484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7046"/>
                    <a:gridCol w="1189907"/>
                    <a:gridCol w="1189907"/>
                    <a:gridCol w="1174341"/>
                    <a:gridCol w="1278977"/>
                    <a:gridCol w="1282436"/>
                    <a:gridCol w="1008308"/>
                  </a:tblGrid>
                  <a:tr h="46805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 dirty="0">
                              <a:effectLst/>
                            </a:rPr>
                            <a:t>Partial rank correlation </a:t>
                          </a:r>
                          <a:r>
                            <a:rPr lang="en-IN" sz="1000" dirty="0" smtClean="0">
                              <a:effectLst/>
                            </a:rPr>
                            <a:t>coefficients (</a:t>
                          </a:r>
                          <a:r>
                            <a:rPr lang="en-IN" sz="1000" dirty="0">
                              <a:effectLst/>
                            </a:rPr>
                            <a:t>PRCC)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144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HBV prevalence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HDV prevalence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Recovered population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Death toll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Intervention cost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Total Cost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6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-0.75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 dirty="0">
                              <a:effectLst/>
                            </a:rPr>
                            <a:t>-0.83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-0.83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-0.32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-0.78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025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-0.89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-0.91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0.95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-0.92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0.95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-0.79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805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Importance (magnitude of PRCC)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025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6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1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3773662"/>
                  </p:ext>
                </p:extLst>
              </p:nvPr>
            </p:nvGraphicFramePr>
            <p:xfrm>
              <a:off x="467544" y="1700808"/>
              <a:ext cx="8280922" cy="42484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7046"/>
                    <a:gridCol w="1189907"/>
                    <a:gridCol w="1189907"/>
                    <a:gridCol w="1174341"/>
                    <a:gridCol w="1278977"/>
                    <a:gridCol w="1282436"/>
                    <a:gridCol w="1008308"/>
                  </a:tblGrid>
                  <a:tr h="46805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 dirty="0">
                              <a:effectLst/>
                            </a:rPr>
                            <a:t>Partial rank correlation </a:t>
                          </a:r>
                          <a:r>
                            <a:rPr lang="en-IN" sz="1000" dirty="0" smtClean="0">
                              <a:effectLst/>
                            </a:rPr>
                            <a:t>coefficients (</a:t>
                          </a:r>
                          <a:r>
                            <a:rPr lang="en-IN" sz="1000" dirty="0">
                              <a:effectLst/>
                            </a:rPr>
                            <a:t>PRCC)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144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HBV prevalence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HDV prevalence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Recovered population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Death toll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Intervention cost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Total Cost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6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26" t="-270000" r="-615263" b="-4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-0.75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 dirty="0">
                              <a:effectLst/>
                            </a:rPr>
                            <a:t>-0.83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-0.83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-0.32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-0.78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02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26" t="-336364" r="-615263" b="-267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-0.89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-0.91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0.95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-0.92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0.95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-0.79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805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>
                              <a:effectLst/>
                            </a:rPr>
                            <a:t>Importance (magnitude of PRCC)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025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97949" t="-519388" r="-499487" b="-91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7949" t="-519388" r="-399487" b="-91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036" t="-519388" r="-303627" b="-91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70335" t="-519388" r="-180383" b="-91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65877" t="-519388" r="-78673" b="-91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723636" t="-519388" r="-606" b="-91837"/>
                          </a:stretch>
                        </a:blipFill>
                      </a:tcPr>
                    </a:tc>
                  </a:tr>
                  <a:tr h="546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0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97949" t="-674444" r="-49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7949" t="-674444" r="-39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036" t="-674444" r="-303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70335" t="-674444" r="-180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65877" t="-674444" r="-78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723636" t="-674444" r="-6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Down Arrow 4"/>
          <p:cNvSpPr/>
          <p:nvPr/>
        </p:nvSpPr>
        <p:spPr>
          <a:xfrm>
            <a:off x="1043608" y="5085184"/>
            <a:ext cx="72008" cy="64807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Don’t forget </a:t>
            </a:r>
            <a:r>
              <a:rPr lang="en-AU" dirty="0" smtClean="0"/>
              <a:t>HDV prevalence in the population. 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Treatment of HDV infections is equally important to control HBV endemic (</a:t>
            </a:r>
            <a:r>
              <a:rPr lang="en-AU" dirty="0" smtClean="0">
                <a:solidFill>
                  <a:srgbClr val="FF0000"/>
                </a:solidFill>
              </a:rPr>
              <a:t>It is not currently not included in the treatment guidelines by China</a:t>
            </a:r>
            <a:r>
              <a:rPr lang="en-AU" dirty="0" smtClean="0"/>
              <a:t>).</a:t>
            </a:r>
          </a:p>
          <a:p>
            <a:endParaRPr lang="en-AU" dirty="0"/>
          </a:p>
          <a:p>
            <a:r>
              <a:rPr lang="en-US" dirty="0"/>
              <a:t>Lack of diagnosis conveys a significantly weaker </a:t>
            </a:r>
            <a:r>
              <a:rPr lang="en-US" dirty="0" smtClean="0"/>
              <a:t>control.</a:t>
            </a:r>
            <a:endParaRPr lang="en-AU" dirty="0" smtClean="0"/>
          </a:p>
          <a:p>
            <a:endParaRPr lang="en-AU" dirty="0" smtClean="0"/>
          </a:p>
          <a:p>
            <a:r>
              <a:rPr lang="en-US" dirty="0"/>
              <a:t>An additional 20.8 million HBV, 2.6 million HDV infections and 0.25 million lives can be saved over the next 10 years at a cost $189 billion lower than performing no </a:t>
            </a:r>
            <a:r>
              <a:rPr lang="en-US" dirty="0" smtClean="0"/>
              <a:t>intervention.</a:t>
            </a:r>
            <a:endParaRPr lang="en-AU" dirty="0" smtClean="0"/>
          </a:p>
          <a:p>
            <a:endParaRPr lang="en-AU" dirty="0"/>
          </a:p>
          <a:p>
            <a:r>
              <a:rPr lang="en-US" dirty="0"/>
              <a:t>Introduction of second line treatment does not add a significant economic burden yet prevents 130,000 new HBV infections and 15,000 disease-related deaths</a:t>
            </a:r>
            <a:r>
              <a:rPr lang="en-US" dirty="0" smtClean="0"/>
              <a:t>.</a:t>
            </a:r>
          </a:p>
          <a:p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899592" y="4725144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: </a:t>
            </a:r>
            <a:r>
              <a:rPr lang="en-A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Heterogeneous mixing and high risk groups inclusion in the models.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4762500" cy="2857500"/>
          </a:xfrm>
        </p:spPr>
      </p:pic>
    </p:spTree>
    <p:extLst>
      <p:ext uri="{BB962C8B-B14F-4D97-AF65-F5344CB8AC3E}">
        <p14:creationId xmlns:p14="http://schemas.microsoft.com/office/powerpoint/2010/main" val="39874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Hepatitis </a:t>
            </a:r>
            <a:r>
              <a:rPr lang="en-IN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and hepatitis </a:t>
            </a:r>
            <a:r>
              <a:rPr lang="en-I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virus- </a:t>
            </a:r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study together?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62" y="1484313"/>
            <a:ext cx="5585075" cy="4321175"/>
          </a:xfrm>
        </p:spPr>
      </p:pic>
    </p:spTree>
    <p:extLst>
      <p:ext uri="{BB962C8B-B14F-4D97-AF65-F5344CB8AC3E}">
        <p14:creationId xmlns:p14="http://schemas.microsoft.com/office/powerpoint/2010/main" val="19051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China?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637183"/>
              </p:ext>
            </p:extLst>
          </p:nvPr>
        </p:nvGraphicFramePr>
        <p:xfrm>
          <a:off x="457200" y="1484313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 routes and preventive measures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Vertical transmission – Mother to Child during birth (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Only HBV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dirty="0" smtClean="0"/>
              <a:t>                                              </a:t>
            </a:r>
            <a:endParaRPr lang="en-A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dirty="0" smtClean="0"/>
              <a:t>                               Can be prevented using HBV newborn vaccination </a:t>
            </a:r>
          </a:p>
          <a:p>
            <a:pPr marL="0" indent="0">
              <a:buNone/>
            </a:pPr>
            <a:r>
              <a:rPr lang="en-AU" dirty="0" smtClean="0"/>
              <a:t>                </a:t>
            </a:r>
            <a:endParaRPr lang="en-AU" dirty="0"/>
          </a:p>
          <a:p>
            <a:r>
              <a:rPr lang="en-AU" dirty="0" smtClean="0"/>
              <a:t>Horizontal transmission -  Sexually transmitted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                 Can be prevented with HBV adult vaccination or use of condoms </a:t>
            </a:r>
          </a:p>
          <a:p>
            <a:endParaRPr lang="en-AU" dirty="0"/>
          </a:p>
          <a:p>
            <a:r>
              <a:rPr lang="en-AU" dirty="0" smtClean="0"/>
              <a:t>Any other form of blood contact such as among injecting drug users.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                        Can be prevented by providing them safe syringes</a:t>
            </a:r>
          </a:p>
          <a:p>
            <a:endParaRPr lang="en-AU" dirty="0"/>
          </a:p>
          <a:p>
            <a:r>
              <a:rPr lang="en-AU" dirty="0" smtClean="0"/>
              <a:t>What about already infected individuals?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                      Providing them treatment so that they can recover</a:t>
            </a:r>
          </a:p>
          <a:p>
            <a:endParaRPr lang="en-AU" dirty="0"/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635896" y="177281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602013" y="2797683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57" y="2941699"/>
            <a:ext cx="430420" cy="39853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602013" y="378904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2"/>
            <a:ext cx="257987" cy="25798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555776" y="486916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64" y="4957923"/>
            <a:ext cx="430420" cy="398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6" y="1374279"/>
            <a:ext cx="430420" cy="398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44" y="2399146"/>
            <a:ext cx="430420" cy="398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98" y="3531053"/>
            <a:ext cx="257987" cy="2579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70623"/>
            <a:ext cx="430420" cy="398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88" y="1869232"/>
            <a:ext cx="430420" cy="3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 Background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Xiridou</a:t>
            </a:r>
            <a:r>
              <a:rPr lang="en-AU" dirty="0" smtClean="0"/>
              <a:t> et al. : First one to capture HBV and HDV transmission dynamics in a population. But only focused on horizontal transmission.</a:t>
            </a:r>
          </a:p>
          <a:p>
            <a:endParaRPr lang="en-AU" dirty="0"/>
          </a:p>
          <a:p>
            <a:r>
              <a:rPr lang="en-AU" dirty="0" smtClean="0"/>
              <a:t>Later on, expanded by Goyal A. and Murray JM which included vertical transmission as well.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Recent study </a:t>
            </a:r>
            <a:r>
              <a:rPr lang="en-AU" dirty="0"/>
              <a:t>by Goyal A. and Murray JM </a:t>
            </a:r>
            <a:r>
              <a:rPr lang="en-AU" dirty="0" smtClean="0"/>
              <a:t>showed that if the objective </a:t>
            </a:r>
            <a:r>
              <a:rPr lang="en-AU" dirty="0"/>
              <a:t>is to minimize the cost, then treating HDV infected individuals is not optimal (but </a:t>
            </a:r>
            <a:r>
              <a:rPr lang="en-AU" dirty="0" smtClean="0"/>
              <a:t>is it ethical?).</a:t>
            </a:r>
          </a:p>
          <a:p>
            <a:endParaRPr lang="en-AU" dirty="0"/>
          </a:p>
          <a:p>
            <a:r>
              <a:rPr lang="en-AU" dirty="0"/>
              <a:t>HDV can modulate HBV prevalence as well as interventions modulating HBV prevalence.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u="sng" dirty="0" smtClean="0"/>
              <a:t>References: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 err="1" smtClean="0"/>
              <a:t>Xiridou</a:t>
            </a:r>
            <a:r>
              <a:rPr lang="en-AU" dirty="0" smtClean="0"/>
              <a:t> et al, </a:t>
            </a:r>
            <a:r>
              <a:rPr lang="en-AU" dirty="0"/>
              <a:t>How hepatitis D virus can hinder the control of hepatitis B </a:t>
            </a:r>
            <a:r>
              <a:rPr lang="en-AU" dirty="0" smtClean="0"/>
              <a:t>virus</a:t>
            </a:r>
            <a:r>
              <a:rPr lang="en-AU" dirty="0"/>
              <a:t>, </a:t>
            </a:r>
            <a:r>
              <a:rPr lang="en-AU" dirty="0" err="1"/>
              <a:t>PloS</a:t>
            </a:r>
            <a:r>
              <a:rPr lang="en-AU" dirty="0"/>
              <a:t> ONE, </a:t>
            </a:r>
            <a:r>
              <a:rPr lang="en-AU" dirty="0" smtClean="0"/>
              <a:t>2009.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Goyal A. and Murray </a:t>
            </a:r>
            <a:r>
              <a:rPr lang="en-AU" dirty="0" smtClean="0"/>
              <a:t>JM, The </a:t>
            </a:r>
            <a:r>
              <a:rPr lang="en-AU" dirty="0"/>
              <a:t>Impact of Vaccination and Antiviral Therapy on Hepatitis B and Hepatitis D </a:t>
            </a:r>
            <a:r>
              <a:rPr lang="en-AU" dirty="0" smtClean="0"/>
              <a:t>Epidemiology, </a:t>
            </a:r>
            <a:r>
              <a:rPr lang="en-AU" dirty="0" err="1" smtClean="0"/>
              <a:t>PloS</a:t>
            </a:r>
            <a:r>
              <a:rPr lang="en-AU" dirty="0" smtClean="0"/>
              <a:t> ONE, 2014.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Goyal A. and Murray JM, </a:t>
            </a:r>
            <a:r>
              <a:rPr lang="en-AU" dirty="0" smtClean="0"/>
              <a:t>Recognizing </a:t>
            </a:r>
            <a:r>
              <a:rPr lang="en-AU" dirty="0"/>
              <a:t>the impact of endemic hepatitis D virus on hepatitis B virus </a:t>
            </a:r>
            <a:r>
              <a:rPr lang="en-AU" dirty="0" smtClean="0"/>
              <a:t>eradication, Theoretical Population Biology (Under review).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91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Schematic representation of HBV and HDV epidemiology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64896" cy="4753223"/>
          </a:xfrm>
        </p:spPr>
      </p:pic>
    </p:spTree>
    <p:extLst>
      <p:ext uri="{BB962C8B-B14F-4D97-AF65-F5344CB8AC3E}">
        <p14:creationId xmlns:p14="http://schemas.microsoft.com/office/powerpoint/2010/main" val="11915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Mathematical model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ODE model consisting </a:t>
                </a:r>
                <a:r>
                  <a:rPr lang="en-AU" dirty="0" smtClean="0"/>
                  <a:t>20 </a:t>
                </a:r>
                <a:r>
                  <a:rPr lang="en-AU" dirty="0"/>
                  <a:t>classes: </a:t>
                </a:r>
                <a:r>
                  <a:rPr lang="en-AU" dirty="0" smtClean="0"/>
                  <a:t>8 </a:t>
                </a:r>
                <a:r>
                  <a:rPr lang="en-AU" dirty="0"/>
                  <a:t>for HBV mono-infected, </a:t>
                </a:r>
                <a:r>
                  <a:rPr lang="en-AU" dirty="0" smtClean="0"/>
                  <a:t>4 for </a:t>
                </a:r>
                <a:r>
                  <a:rPr lang="en-AU" dirty="0"/>
                  <a:t>dually-infected, 2 </a:t>
                </a:r>
                <a:r>
                  <a:rPr lang="en-AU" dirty="0" smtClean="0"/>
                  <a:t>for susceptible</a:t>
                </a:r>
                <a:r>
                  <a:rPr lang="en-AU" dirty="0"/>
                  <a:t>, 4 for recovered and 2 </a:t>
                </a:r>
                <a:r>
                  <a:rPr lang="en-AU" dirty="0" smtClean="0"/>
                  <a:t>for individuals </a:t>
                </a:r>
                <a:r>
                  <a:rPr lang="en-AU" dirty="0"/>
                  <a:t>with failed treatment</a:t>
                </a:r>
                <a:r>
                  <a:rPr lang="en-AU" dirty="0" smtClean="0"/>
                  <a:t>.</a:t>
                </a:r>
              </a:p>
              <a:p>
                <a:pPr marL="0" indent="0">
                  <a:buNone/>
                </a:pPr>
                <a:endParaRPr lang="en-AU" dirty="0" smtClean="0"/>
              </a:p>
              <a:p>
                <a:r>
                  <a:rPr lang="en-US" dirty="0" smtClean="0"/>
                  <a:t>5 </a:t>
                </a:r>
                <a:r>
                  <a:rPr lang="en-US" dirty="0"/>
                  <a:t>interventions</a:t>
                </a:r>
                <a:r>
                  <a:rPr lang="en-US" dirty="0" smtClean="0"/>
                  <a:t>.</a:t>
                </a:r>
              </a:p>
              <a:p>
                <a:pPr lvl="1" algn="just"/>
                <a:r>
                  <a:rPr lang="en-US" dirty="0"/>
                  <a:t>HBV antiviral therapy provided to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diagnosed mono-infected individuals</a:t>
                </a:r>
                <a:r>
                  <a:rPr lang="en-US" dirty="0" smtClean="0"/>
                  <a:t>.</a:t>
                </a:r>
              </a:p>
              <a:p>
                <a:pPr lvl="1" algn="just"/>
                <a:endParaRPr lang="en-US" dirty="0" smtClean="0"/>
              </a:p>
              <a:p>
                <a:pPr lvl="1" algn="just"/>
                <a:r>
                  <a:rPr lang="en-US" dirty="0" smtClean="0"/>
                  <a:t>HBV </a:t>
                </a:r>
                <a:r>
                  <a:rPr lang="en-US" dirty="0"/>
                  <a:t>antiviral therapy provided to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diagnosed dually-infected individuals</a:t>
                </a:r>
                <a:r>
                  <a:rPr lang="en-US" dirty="0" smtClean="0"/>
                  <a:t>.</a:t>
                </a:r>
              </a:p>
              <a:p>
                <a:pPr lvl="1" algn="just"/>
                <a:endParaRPr lang="en-US" dirty="0" smtClean="0"/>
              </a:p>
              <a:p>
                <a:pPr lvl="1" algn="just"/>
                <a:r>
                  <a:rPr lang="en-US" dirty="0" smtClean="0"/>
                  <a:t>The </a:t>
                </a:r>
                <a:r>
                  <a:rPr lang="en-US" dirty="0"/>
                  <a:t>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awareness programs that promote safer sex and reduce horizontal transmission</a:t>
                </a:r>
                <a:r>
                  <a:rPr lang="en-US" dirty="0" smtClean="0"/>
                  <a:t>.</a:t>
                </a:r>
              </a:p>
              <a:p>
                <a:pPr lvl="1" algn="just"/>
                <a:endParaRPr lang="en-US" dirty="0"/>
              </a:p>
              <a:p>
                <a:pPr lvl="1" algn="just"/>
                <a:r>
                  <a:rPr lang="en-US" dirty="0" smtClean="0"/>
                  <a:t>The </a:t>
                </a:r>
                <a:r>
                  <a:rPr lang="en-US" dirty="0"/>
                  <a:t>intensity of diagnosing (or testing) among adults for HBV first and then HDV if an adult is tested positive for HBV represented by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This intervention also includes HBV adult vaccination as part of the testing procedure when a person is determined to be not infected with HBV and not previously vaccinated</a:t>
                </a:r>
                <a:r>
                  <a:rPr lang="en-US" dirty="0" smtClean="0"/>
                  <a:t>.</a:t>
                </a:r>
              </a:p>
              <a:p>
                <a:pPr lvl="1" algn="just"/>
                <a:endParaRPr lang="en-US" dirty="0" smtClean="0"/>
              </a:p>
              <a:p>
                <a:pPr lvl="1" algn="just"/>
                <a:r>
                  <a:rPr lang="en-US" dirty="0" smtClean="0"/>
                  <a:t>Second </a:t>
                </a:r>
                <a:r>
                  <a:rPr lang="en-US" dirty="0"/>
                  <a:t>line treatment (SLT) provided to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HBV mono infected individuals who fail to clear infection with first line therapy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141" r="-222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of individual </a:t>
            </a:r>
            <a:r>
              <a:rPr lang="en-A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nterventions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Mono-infected </a:t>
                </a:r>
                <a:r>
                  <a:rPr lang="en-US" dirty="0"/>
                  <a:t>treatment: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limUpp>
                      <m:limUppPr>
                        <m:ctrlPr>
                          <a:rPr lang="en-US" i="1" smtClean="0">
                            <a:latin typeface="Cambria Math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𝑝𝑝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𝑡𝑟𝑒𝑎𝑡𝑚𝑒𝑛𝑡</m:t>
                            </m:r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𝑐𝑜𝑠𝑡</m:t>
                            </m:r>
                          </m:e>
                        </m:eqArr>
                      </m:lim>
                    </m:limUpp>
                    <m:limUpp>
                      <m:limUppPr>
                        <m:ctrlPr>
                          <a:rPr lang="en-US" i="1" smtClean="0">
                            <a:latin typeface="Cambria Math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𝑑𝑖𝑠𝑐𝑜𝑢𝑛𝑡𝑒𝑑</m:t>
                            </m:r>
                          </m:e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𝑓𝑢𝑡𝑢𝑟𝑒</m:t>
                            </m:r>
                          </m:e>
                        </m:eqArr>
                      </m:lim>
                    </m:limUpp>
                    <m:limUpp>
                      <m:limUppPr>
                        <m:ctrlPr>
                          <a:rPr lang="en-US" i="1" smtClean="0">
                            <a:latin typeface="Cambria Math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AU" b="0" i="1" smtClean="0"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/>
                                  </m:rPr>
                                  <a:rPr lang="en-AU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m:rPr>
                                    <m:brk/>
                                  </m:rPr>
                                  <a:rPr lang="en-AU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/>
                              </m:rPr>
                              <a:rPr lang="en-AU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/>
                                  </m:rPr>
                                  <a:rPr lang="en-AU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/>
                                  </m:rPr>
                                  <a:rPr lang="en-AU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brk/>
                              </m:rPr>
                              <a:rPr lang="en-AU" b="0" i="1" smtClean="0">
                                <a:latin typeface="Cambria Math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brk/>
                              </m:rPr>
                              <a:rPr lang="en-AU" b="0" i="1" smtClean="0">
                                <a:latin typeface="Cambria Math"/>
                              </a:rPr>
                              <m:t>]</m:t>
                            </m:r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𝑃𝑜𝑝𝑢𝑙𝑎𝑡𝑖𝑜𝑛</m:t>
                            </m:r>
                            <m: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A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𝑠𝑒𝑙𝑒𝑐𝑡𝑒𝑑</m:t>
                            </m:r>
                            <m: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A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𝑡𝑟𝑒𝑎𝑡𝑚𝑒𝑛𝑡</m:t>
                            </m:r>
                          </m:e>
                        </m:eqArr>
                      </m:lim>
                    </m:limUp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Dual-infected treatment: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))]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Awareness programs: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)[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Diagnosis/vaccination: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)+4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)]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Second line treatment: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)]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Residual infections cost: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𝐵𝑇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2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The objective is to minimize the total number of HBV and HDV infections at the end of time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given that our spending on interventions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constrained by the fixed annual budget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                             	 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Mathematically</a:t>
                </a:r>
                <a:r>
                  <a:rPr lang="en-US" dirty="0">
                    <a:solidFill>
                      <a:srgbClr val="FF0000"/>
                    </a:solidFill>
                  </a:rPr>
                  <a:t>, we aim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 minimize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 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𝑏𝑑𝑇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subject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B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year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after the commencement of the program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=0,…9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=1,2,3,4,5</m:t>
                    </m:r>
                    <m:r>
                      <a:rPr lang="en-AU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en-US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represents that the intervention is applied to everybody in the eligible population segment at a particular time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The optimal interventions are held constant during each time step and are calculated through the optimization routine </a:t>
                </a:r>
                <a:r>
                  <a:rPr lang="en-US" dirty="0" err="1"/>
                  <a:t>fmincon</a:t>
                </a:r>
                <a:r>
                  <a:rPr lang="en-US" dirty="0"/>
                  <a:t> (</a:t>
                </a:r>
                <a:r>
                  <a:rPr lang="en-US" dirty="0" err="1"/>
                  <a:t>Matlab</a:t>
                </a:r>
                <a:r>
                  <a:rPr lang="en-US" dirty="0"/>
                  <a:t> R2012a) under the stated constraints.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41" r="-222" b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1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W PowerPoint Templat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1444</Words>
  <Application>Microsoft Office PowerPoint</Application>
  <PresentationFormat>On-screen Show (4:3)</PresentationFormat>
  <Paragraphs>169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LAW PowerPoint Template</vt:lpstr>
      <vt:lpstr>PowerPoint Presentation</vt:lpstr>
      <vt:lpstr>Hepatitis B and hepatitis D virus- Why study together?</vt:lpstr>
      <vt:lpstr>Why China?</vt:lpstr>
      <vt:lpstr>Transmission routes and preventive measures</vt:lpstr>
      <vt:lpstr>Literature Background</vt:lpstr>
      <vt:lpstr>Schematic representation of HBV and HDV epidemiology</vt:lpstr>
      <vt:lpstr>Mathematical model</vt:lpstr>
      <vt:lpstr>Cost of individual interventions</vt:lpstr>
      <vt:lpstr>Procedure</vt:lpstr>
      <vt:lpstr>Year-wise optimal allocation of resources over the next 10 years among the four interventions.</vt:lpstr>
      <vt:lpstr>Optimal allocation of resources among the four interventions over the next 10 years with an upper limit (2%) on testing.</vt:lpstr>
      <vt:lpstr>Optimal allocation of resources over the next 10 years among five interventions including second line treatment for HBV mono-infected individuals who fail first line treatment.</vt:lpstr>
      <vt:lpstr>Results associated with different scenarios applied to control endemic HBV and HDV in China. </vt:lpstr>
      <vt:lpstr>Sensitivity analysis of the parameters representing the efficacy of awareness programs e_3 and the upper limit of testing ρ_0 on outcomes at year 2025</vt:lpstr>
      <vt:lpstr>Conclusion</vt:lpstr>
      <vt:lpstr>PowerPoint Presentation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Butcher</dc:creator>
  <cp:lastModifiedBy>Dell</cp:lastModifiedBy>
  <cp:revision>88</cp:revision>
  <dcterms:created xsi:type="dcterms:W3CDTF">2012-08-01T22:20:00Z</dcterms:created>
  <dcterms:modified xsi:type="dcterms:W3CDTF">2015-11-25T23:47:48Z</dcterms:modified>
</cp:coreProperties>
</file>